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82" r:id="rId5"/>
    <p:sldId id="258" r:id="rId6"/>
    <p:sldId id="259" r:id="rId7"/>
    <p:sldId id="260" r:id="rId8"/>
    <p:sldId id="261" r:id="rId9"/>
    <p:sldId id="262" r:id="rId10"/>
    <p:sldId id="263" r:id="rId11"/>
    <p:sldId id="275" r:id="rId12"/>
    <p:sldId id="276" r:id="rId13"/>
    <p:sldId id="269" r:id="rId14"/>
    <p:sldId id="277" r:id="rId15"/>
    <p:sldId id="270" r:id="rId16"/>
    <p:sldId id="271" r:id="rId17"/>
    <p:sldId id="272" r:id="rId18"/>
    <p:sldId id="273" r:id="rId19"/>
    <p:sldId id="274" r:id="rId20"/>
    <p:sldId id="278" r:id="rId21"/>
    <p:sldId id="279" r:id="rId22"/>
    <p:sldId id="281" r:id="rId23"/>
    <p:sldId id="280" r:id="rId24"/>
    <p:sldId id="283" r:id="rId25"/>
    <p:sldId id="286" r:id="rId26"/>
  </p:sldIdLst>
  <p:sldSz cx="10080625" cy="7559675"/>
  <p:notesSz cx="7772400" cy="10058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56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>
            <a:extLst>
              <a:ext uri="{FF2B5EF4-FFF2-40B4-BE49-F238E27FC236}">
                <a16:creationId xmlns:a16="http://schemas.microsoft.com/office/drawing/2014/main" id="{1C28FE6D-34EF-40B5-A5B0-ABAE052FBFB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3438" cy="503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compatLnSpc="0">
            <a:noAutofit/>
          </a:bodyPr>
          <a:lstStyle>
            <a:lvl1pPr eaLnBrk="1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 sz="1400"/>
            </a:pPr>
            <a:endParaRPr lang="en-US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79E2240F-9D7B-4D9A-96F6-EA5B825688CD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8963" y="0"/>
            <a:ext cx="3373437" cy="503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compatLnSpc="0">
            <a:noAutofit/>
          </a:bodyPr>
          <a:lstStyle>
            <a:lvl1pPr algn="r" eaLnBrk="1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 sz="1400"/>
            </a:pPr>
            <a:endParaRPr lang="en-US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53666A96-0512-42D3-8B69-0D09E1E54CB4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163"/>
            <a:ext cx="3373438" cy="5032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compatLnSpc="0">
            <a:noAutofit/>
          </a:bodyPr>
          <a:lstStyle>
            <a:lvl1pPr eaLnBrk="1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 sz="1400"/>
            </a:pPr>
            <a:endParaRPr lang="en-US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31335986-6589-4F7D-B391-FE2EE7697F6D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8963" y="9555163"/>
            <a:ext cx="3373437" cy="5032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compatLnSpc="0">
            <a:noAutofit/>
          </a:bodyPr>
          <a:lstStyle>
            <a:lvl1pPr algn="r" eaLnBrk="1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 sz="1400"/>
            </a:pPr>
            <a:fld id="{C0BE884F-2997-4DAA-9DE6-7E013AFA7A19}" type="slidenum">
              <a:rPr lang="en-US"/>
              <a:pPr>
                <a:defRPr sz="14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Θέση εικόνας διαφάνειας 1">
            <a:extLst>
              <a:ext uri="{FF2B5EF4-FFF2-40B4-BE49-F238E27FC236}">
                <a16:creationId xmlns:a16="http://schemas.microsoft.com/office/drawing/2014/main" id="{A42C1E0E-340F-4343-B3A3-611008B87644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66B88CA2-DDAE-4DCC-BB15-AFE9A33E769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875" y="4776788"/>
            <a:ext cx="6216650" cy="452596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lvl="0"/>
            <a:endParaRPr lang="en-US" noProof="0"/>
          </a:p>
        </p:txBody>
      </p:sp>
      <p:sp>
        <p:nvSpPr>
          <p:cNvPr id="4" name="Θέση κεφαλίδας 3">
            <a:extLst>
              <a:ext uri="{FF2B5EF4-FFF2-40B4-BE49-F238E27FC236}">
                <a16:creationId xmlns:a16="http://schemas.microsoft.com/office/drawing/2014/main" id="{B868D11E-1F28-4D9B-95CC-2123AC1E78F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3438" cy="50323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226623C5-850A-4663-871C-222F58668F5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8963" y="0"/>
            <a:ext cx="3373437" cy="50323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algn="r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582681FA-3E98-430E-9E01-968FAD7A0F2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163"/>
            <a:ext cx="3373438" cy="5032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noAutofit/>
          </a:bodyPr>
          <a:lstStyle>
            <a:lvl1pPr lvl="0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3900380F-E979-489E-96BB-85F48FDD89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8963" y="9555163"/>
            <a:ext cx="3373437" cy="5032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noAutofit/>
          </a:bodyPr>
          <a:lstStyle>
            <a:lvl1pPr lvl="0" algn="r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fld id="{04386456-E851-41B0-B4C6-8899A23FC94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215900" indent="-215900" algn="l" rtl="0" eaLnBrk="0" fontAlgn="base" hangingPunct="0">
      <a:spcBef>
        <a:spcPct val="30000"/>
      </a:spcBef>
      <a:spcAft>
        <a:spcPct val="0"/>
      </a:spcAft>
      <a:defRPr lang="en-US" sz="2000" kern="1200">
        <a:solidFill>
          <a:schemeClr val="tx1"/>
        </a:solidFill>
        <a:latin typeface="Arial" pitchFamily="18"/>
        <a:cs typeface="Tahoma" pitchFamily="2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Tahoma" panose="020B0604030504040204" pitchFamily="34" charset="0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Tahoma" panose="020B0604030504040204" pitchFamily="34" charset="0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Tahoma" panose="020B0604030504040204" pitchFamily="34" charset="0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Tahoma" panose="020B060403050404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Θέση σημειώσεων 1">
            <a:extLst>
              <a:ext uri="{FF2B5EF4-FFF2-40B4-BE49-F238E27FC236}">
                <a16:creationId xmlns:a16="http://schemas.microsoft.com/office/drawing/2014/main" id="{D5C72EB7-E393-40FA-B270-1157411178C0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527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  <p:sp>
        <p:nvSpPr>
          <p:cNvPr id="6147" name="Θέση εικόνας διαφάνειας 2">
            <a:extLst>
              <a:ext uri="{FF2B5EF4-FFF2-40B4-BE49-F238E27FC236}">
                <a16:creationId xmlns:a16="http://schemas.microsoft.com/office/drawing/2014/main" id="{4B37797B-D703-41B6-B21C-2D42E0CDA2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88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007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398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087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818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982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728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090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741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68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Θέση εικόνας διαφάνειας 1">
            <a:extLst>
              <a:ext uri="{FF2B5EF4-FFF2-40B4-BE49-F238E27FC236}">
                <a16:creationId xmlns:a16="http://schemas.microsoft.com/office/drawing/2014/main" id="{BF7F14C3-8E8A-486B-AA74-39FDD077DD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Θέση σημειώσεων 2">
            <a:extLst>
              <a:ext uri="{FF2B5EF4-FFF2-40B4-BE49-F238E27FC236}">
                <a16:creationId xmlns:a16="http://schemas.microsoft.com/office/drawing/2014/main" id="{6E77F2FB-99BE-45E0-8F1F-C1076EAF916B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86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475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890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Θέση εικόνας διαφάνειας 1">
            <a:extLst>
              <a:ext uri="{FF2B5EF4-FFF2-40B4-BE49-F238E27FC236}">
                <a16:creationId xmlns:a16="http://schemas.microsoft.com/office/drawing/2014/main" id="{790E98FE-A6E5-4A5E-9198-60DA07BCEA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Θέση σημειώσεων 2">
            <a:extLst>
              <a:ext uri="{FF2B5EF4-FFF2-40B4-BE49-F238E27FC236}">
                <a16:creationId xmlns:a16="http://schemas.microsoft.com/office/drawing/2014/main" id="{AD3ADD4D-3DB9-478F-853B-6816B0139884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456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Θέση εικόνας διαφάνειας 1">
            <a:extLst>
              <a:ext uri="{FF2B5EF4-FFF2-40B4-BE49-F238E27FC236}">
                <a16:creationId xmlns:a16="http://schemas.microsoft.com/office/drawing/2014/main" id="{EA47625F-09F2-41CA-B878-3839BFE2AE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1" name="Θέση σημειώσεων 2">
            <a:extLst>
              <a:ext uri="{FF2B5EF4-FFF2-40B4-BE49-F238E27FC236}">
                <a16:creationId xmlns:a16="http://schemas.microsoft.com/office/drawing/2014/main" id="{8ADC775F-8CD3-4480-B66D-3D6C2ED83372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985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Θέση εικόνας διαφάνειας 1">
            <a:extLst>
              <a:ext uri="{FF2B5EF4-FFF2-40B4-BE49-F238E27FC236}">
                <a16:creationId xmlns:a16="http://schemas.microsoft.com/office/drawing/2014/main" id="{BF7F14C3-8E8A-486B-AA74-39FDD077DD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Θέση σημειώσεων 2">
            <a:extLst>
              <a:ext uri="{FF2B5EF4-FFF2-40B4-BE49-F238E27FC236}">
                <a16:creationId xmlns:a16="http://schemas.microsoft.com/office/drawing/2014/main" id="{6E77F2FB-99BE-45E0-8F1F-C1076EAF916B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858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Θέση εικόνας διαφάνειας 1">
            <a:extLst>
              <a:ext uri="{FF2B5EF4-FFF2-40B4-BE49-F238E27FC236}">
                <a16:creationId xmlns:a16="http://schemas.microsoft.com/office/drawing/2014/main" id="{790E98FE-A6E5-4A5E-9198-60DA07BCEA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Θέση σημειώσεων 2">
            <a:extLst>
              <a:ext uri="{FF2B5EF4-FFF2-40B4-BE49-F238E27FC236}">
                <a16:creationId xmlns:a16="http://schemas.microsoft.com/office/drawing/2014/main" id="{AD3ADD4D-3DB9-478F-853B-6816B0139884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Θέση εικόνας διαφάνειας 1">
            <a:extLst>
              <a:ext uri="{FF2B5EF4-FFF2-40B4-BE49-F238E27FC236}">
                <a16:creationId xmlns:a16="http://schemas.microsoft.com/office/drawing/2014/main" id="{EA47625F-09F2-41CA-B878-3839BFE2AE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1" name="Θέση σημειώσεων 2">
            <a:extLst>
              <a:ext uri="{FF2B5EF4-FFF2-40B4-BE49-F238E27FC236}">
                <a16:creationId xmlns:a16="http://schemas.microsoft.com/office/drawing/2014/main" id="{8ADC775F-8CD3-4480-B66D-3D6C2ED83372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Θέση εικόνας διαφάνειας 1">
            <a:extLst>
              <a:ext uri="{FF2B5EF4-FFF2-40B4-BE49-F238E27FC236}">
                <a16:creationId xmlns:a16="http://schemas.microsoft.com/office/drawing/2014/main" id="{43FEB813-3E32-4979-97A5-B68D7987DB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Θέση σημειώσεων 2">
            <a:extLst>
              <a:ext uri="{FF2B5EF4-FFF2-40B4-BE49-F238E27FC236}">
                <a16:creationId xmlns:a16="http://schemas.microsoft.com/office/drawing/2014/main" id="{EE546670-FE63-40EC-B26D-37BEBA42E93E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Θέση εικόνας διαφάνειας 1">
            <a:extLst>
              <a:ext uri="{FF2B5EF4-FFF2-40B4-BE49-F238E27FC236}">
                <a16:creationId xmlns:a16="http://schemas.microsoft.com/office/drawing/2014/main" id="{1E98DACD-DCAB-4E18-991F-39F0AB0155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Θέση σημειώσεων 2">
            <a:extLst>
              <a:ext uri="{FF2B5EF4-FFF2-40B4-BE49-F238E27FC236}">
                <a16:creationId xmlns:a16="http://schemas.microsoft.com/office/drawing/2014/main" id="{3927350D-E35F-4082-AEEB-72F0C98C8D7F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Θέση εικόνας διαφάνειας 1">
            <a:extLst>
              <a:ext uri="{FF2B5EF4-FFF2-40B4-BE49-F238E27FC236}">
                <a16:creationId xmlns:a16="http://schemas.microsoft.com/office/drawing/2014/main" id="{EAAB06DB-D12A-477F-BB7C-A971BB4964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Θέση σημειώσεων 2">
            <a:extLst>
              <a:ext uri="{FF2B5EF4-FFF2-40B4-BE49-F238E27FC236}">
                <a16:creationId xmlns:a16="http://schemas.microsoft.com/office/drawing/2014/main" id="{B9D9FCFA-450D-4FA4-9411-3042C7E60D9C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1D831624-6CEE-4D83-9B1C-024CC47112CA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469B4097-AB7F-43B7-8A04-C7D18AF033AE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CC77025F-2D3E-4CD6-BF39-19EFA5B952AC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371FA2-A4F6-41D4-B5BA-93E28D9C9AE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1204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49BA2AD1-2C49-45C4-8406-218BCED1E73C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B1B84C5B-2370-426C-B1CB-4516E19DA594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6621F93C-E980-4C43-87E2-26C8ACCB50E7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83849B-DA6B-434B-A1F5-210893623D3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90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7308850" y="1768475"/>
            <a:ext cx="2266950" cy="4384675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503238" y="1768475"/>
            <a:ext cx="6653212" cy="4384675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A31D5858-1185-49CF-BC18-9A519CF06438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B2CF98AF-9E43-43BE-A5C7-1C05A59A40D6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2E0CB4B9-7C25-49EE-9396-C858FB664CE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2A7D4-50D2-4E3B-A0CE-BDA42E7C01C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3502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7A6DB51A-24C9-4F05-BB56-4BB8DEA50124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49F6DBBD-C7A3-4CD7-BA6E-87A603660F21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EF074F02-AE9D-4584-B138-7AEDC123A69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D589B3-1F9E-41A0-B63A-349ADEDDBFC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8327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A6177B90-F7D7-4FC0-B376-306E686323D6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289FBA87-5314-4993-9D41-8DBD9D8361D9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2CE80B22-876C-4900-85B6-80211BD09D5C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3B1BBA-ED1D-45EF-98FC-E9EB3B990DE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598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E0595678-9093-40D3-97D4-D6EA712230D3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2335FC13-A2F4-4101-8E8C-84AF713F8D73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2D5B6710-09DE-4824-82C3-8B5289F1EF6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06C676-8673-48E7-8CB3-86E14FCB877C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0709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503238" y="2273300"/>
            <a:ext cx="4459287" cy="4384675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5114925" y="2273300"/>
            <a:ext cx="4460875" cy="4384675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7E2E86B4-8EDC-4638-8261-69AD1EC9FBB0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F81AC8B4-DC43-4078-98BF-F67F814224B4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0036DAD-1AEC-4583-9A0D-97FCE0BF01F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D4A43E-8724-403C-A2A2-26AFD3C2BFA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3630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7" name="Θέση ημερομηνίας 4">
            <a:extLst>
              <a:ext uri="{FF2B5EF4-FFF2-40B4-BE49-F238E27FC236}">
                <a16:creationId xmlns:a16="http://schemas.microsoft.com/office/drawing/2014/main" id="{56704939-AD3E-498B-9EE1-6D9D5F218EE3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Θέση υποσέλιδου 5">
            <a:extLst>
              <a:ext uri="{FF2B5EF4-FFF2-40B4-BE49-F238E27FC236}">
                <a16:creationId xmlns:a16="http://schemas.microsoft.com/office/drawing/2014/main" id="{0CFF2631-FC02-4E45-BF7D-3645F24F6DF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Θέση αριθμού διαφάνειας 6">
            <a:extLst>
              <a:ext uri="{FF2B5EF4-FFF2-40B4-BE49-F238E27FC236}">
                <a16:creationId xmlns:a16="http://schemas.microsoft.com/office/drawing/2014/main" id="{317BD27C-DD7C-438F-BDBC-F8EF3EDC347E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7733A8-DE0B-4EF9-AA30-B2046FF03A4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4311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ημερομηνίας 4">
            <a:extLst>
              <a:ext uri="{FF2B5EF4-FFF2-40B4-BE49-F238E27FC236}">
                <a16:creationId xmlns:a16="http://schemas.microsoft.com/office/drawing/2014/main" id="{4204A650-3319-4583-8965-EE40B3DFA16F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Θέση υποσέλιδου 5">
            <a:extLst>
              <a:ext uri="{FF2B5EF4-FFF2-40B4-BE49-F238E27FC236}">
                <a16:creationId xmlns:a16="http://schemas.microsoft.com/office/drawing/2014/main" id="{E77F7537-9CDA-4EA9-9452-DAA38FF2B79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αριθμού διαφάνειας 6">
            <a:extLst>
              <a:ext uri="{FF2B5EF4-FFF2-40B4-BE49-F238E27FC236}">
                <a16:creationId xmlns:a16="http://schemas.microsoft.com/office/drawing/2014/main" id="{6D7ADF4C-A012-4ABD-95D9-CA60136DD21F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5549A8-3D5A-4A02-BF9F-C55CEF9A590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0894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4">
            <a:extLst>
              <a:ext uri="{FF2B5EF4-FFF2-40B4-BE49-F238E27FC236}">
                <a16:creationId xmlns:a16="http://schemas.microsoft.com/office/drawing/2014/main" id="{50E74FE0-2A54-40BA-B1E8-0C6CAD83D65D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Θέση υποσέλιδου 5">
            <a:extLst>
              <a:ext uri="{FF2B5EF4-FFF2-40B4-BE49-F238E27FC236}">
                <a16:creationId xmlns:a16="http://schemas.microsoft.com/office/drawing/2014/main" id="{F6F0BDE5-80F4-4E49-8268-A8E384D1142D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Θέση αριθμού διαφάνειας 6">
            <a:extLst>
              <a:ext uri="{FF2B5EF4-FFF2-40B4-BE49-F238E27FC236}">
                <a16:creationId xmlns:a16="http://schemas.microsoft.com/office/drawing/2014/main" id="{433E9910-790F-489B-8E7B-3747BE5A90B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A9B1B0-FC3C-4009-A97D-87565A25190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478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9270B95-639B-4D03-A5DB-DA6FEB788D85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38BF53B6-A196-4C65-8862-D434F56E27E9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92A8997-8C4F-4004-8AA1-0A2A1A15B51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C1CBE-FD93-4E17-9059-389153208C1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1130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38451002-9EB8-4AE9-8185-B2A7D8326806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A7C0E8B3-4A3C-4C03-9672-B286FA0F9EF0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E0AC29DD-EFB0-4F3B-871B-744190EB3CB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B8518E-DE8C-4606-99F7-F9A78BD8A01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81108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62FA989B-08F4-4E3F-AE4B-415F89BD8770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C7668FED-CD16-4803-A056-146402748D1F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770D4045-C8F8-47C8-B1CB-6AC9A8800D2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7931FF-A9C1-48DD-B925-9D4D5E7FC79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70408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A6E843C3-0B53-40F6-9491-BDC9BEE171E4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898785AE-CAC1-4F3C-9964-DF5D3526842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DDAF9AEC-1612-4949-89CE-1634CFF7391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614B2-AB36-4A91-852C-08E94236BBD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0885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7308850" y="804863"/>
            <a:ext cx="2266950" cy="5853112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503238" y="804863"/>
            <a:ext cx="6653212" cy="5853112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4A81B8E8-9ADB-4E6D-9284-3CF415135CFA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4DFD7582-308A-40E9-8BE2-DF5661F1C7F8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A272EECD-A7BD-4491-A8E6-09B000B5EEF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3B227E-FD95-4E20-B471-7917DD69860F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770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8F820760-C3E3-4E5D-ADF3-232EB0DA303B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D2DFF2A2-4973-4B18-8808-F5879C39B078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8CA00DBE-35D4-4B7A-B849-11088C89E702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45349-521C-443A-8E73-DCCEE8D899E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189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B0F8D1C7-D873-43E4-91E6-4E552E517FC1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9AEB698-5271-456F-BADC-B239CF40A715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EB76BFE4-178D-40B9-BE51-C50D5070DB6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779CAB-A389-409F-8AD8-EFCED1B771E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0828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7" name="Θέση ημερομηνίας 4">
            <a:extLst>
              <a:ext uri="{FF2B5EF4-FFF2-40B4-BE49-F238E27FC236}">
                <a16:creationId xmlns:a16="http://schemas.microsoft.com/office/drawing/2014/main" id="{5CDA04D4-7917-4199-A52C-47814B69EA2C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Θέση υποσέλιδου 5">
            <a:extLst>
              <a:ext uri="{FF2B5EF4-FFF2-40B4-BE49-F238E27FC236}">
                <a16:creationId xmlns:a16="http://schemas.microsoft.com/office/drawing/2014/main" id="{0C5033DF-D22E-4E64-8765-7C9168517A66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Θέση αριθμού διαφάνειας 6">
            <a:extLst>
              <a:ext uri="{FF2B5EF4-FFF2-40B4-BE49-F238E27FC236}">
                <a16:creationId xmlns:a16="http://schemas.microsoft.com/office/drawing/2014/main" id="{53A466F7-89EA-4601-826D-41BA68891B1D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4D4BF-1D54-4DDC-B1C0-3AE0010E734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6003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ημερομηνίας 4">
            <a:extLst>
              <a:ext uri="{FF2B5EF4-FFF2-40B4-BE49-F238E27FC236}">
                <a16:creationId xmlns:a16="http://schemas.microsoft.com/office/drawing/2014/main" id="{6D292C34-A290-4D39-ACE3-38271CAE39E3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Θέση υποσέλιδου 5">
            <a:extLst>
              <a:ext uri="{FF2B5EF4-FFF2-40B4-BE49-F238E27FC236}">
                <a16:creationId xmlns:a16="http://schemas.microsoft.com/office/drawing/2014/main" id="{59A60879-FC9D-4501-8B71-6E63073AF73F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αριθμού διαφάνειας 6">
            <a:extLst>
              <a:ext uri="{FF2B5EF4-FFF2-40B4-BE49-F238E27FC236}">
                <a16:creationId xmlns:a16="http://schemas.microsoft.com/office/drawing/2014/main" id="{02DD1D1B-F57D-4BF6-9DA5-27B205D3DB3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D0B16D-5A20-4371-9C39-1F48D8895C2F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575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4">
            <a:extLst>
              <a:ext uri="{FF2B5EF4-FFF2-40B4-BE49-F238E27FC236}">
                <a16:creationId xmlns:a16="http://schemas.microsoft.com/office/drawing/2014/main" id="{5EFB31BB-9523-4DE1-A190-5F2D2F60D39E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Θέση υποσέλιδου 5">
            <a:extLst>
              <a:ext uri="{FF2B5EF4-FFF2-40B4-BE49-F238E27FC236}">
                <a16:creationId xmlns:a16="http://schemas.microsoft.com/office/drawing/2014/main" id="{B9A9BB9B-F43D-4B9C-82AA-57A678474AED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Θέση αριθμού διαφάνειας 6">
            <a:extLst>
              <a:ext uri="{FF2B5EF4-FFF2-40B4-BE49-F238E27FC236}">
                <a16:creationId xmlns:a16="http://schemas.microsoft.com/office/drawing/2014/main" id="{86400EF2-CC14-4FB9-94D0-02CECF194DF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F99A68-5B06-4B45-9A5A-4BAF21BF845F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4513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A340E72A-0B7E-4E1B-81FB-87CABE6AA3B4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34A03B04-1759-44A1-AE05-8F3963170684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66CAD2E-09CF-498F-9172-720A8DEFC0F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B1D24E-3323-497B-95C3-EDA3FA552F3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3442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21E74582-2DC9-4DDD-84F1-9FC926A02F9B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FC05C97D-58F9-41F8-9E20-F6836E014A02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94AC366A-1617-4FCE-80AD-28195DADE1F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0D302D-EC99-4CF6-A921-0964D0D1817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5191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4EB2B1-AEEB-4EFC-92A4-7F7F4C3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58400" cy="754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Θέση τίτλου 2">
            <a:extLst>
              <a:ext uri="{FF2B5EF4-FFF2-40B4-BE49-F238E27FC236}">
                <a16:creationId xmlns:a16="http://schemas.microsoft.com/office/drawing/2014/main" id="{526CB620-00A1-4F7E-87C9-B4FA5AD8AB0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478213" y="2482850"/>
            <a:ext cx="56419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1028" name="Θέση υπότιτλου 3">
            <a:extLst>
              <a:ext uri="{FF2B5EF4-FFF2-40B4-BE49-F238E27FC236}">
                <a16:creationId xmlns:a16="http://schemas.microsoft.com/office/drawing/2014/main" id="{E4F4C5F9-90E7-4FEF-8192-B600079B927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910138" y="3854450"/>
            <a:ext cx="421005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>
              <a:spcAft>
                <a:spcPts val="1413"/>
              </a:spcAft>
            </a:pPr>
            <a:endParaRPr lang="en-US" altLang="en-US" sz="3200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  <p:sp>
        <p:nvSpPr>
          <p:cNvPr id="1029" name="Θέση υπότιτλου 3">
            <a:extLst>
              <a:ext uri="{FF2B5EF4-FFF2-40B4-BE49-F238E27FC236}">
                <a16:creationId xmlns:a16="http://schemas.microsoft.com/office/drawing/2014/main" id="{F0B37322-A7D4-4DD7-9C0D-35D298CD329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910138" y="3854450"/>
            <a:ext cx="421005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>
              <a:spcAft>
                <a:spcPts val="1413"/>
              </a:spcAft>
            </a:pPr>
            <a:endParaRPr lang="en-US" altLang="en-US" sz="3200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8C9DDCB4-37BF-4833-8AFE-C4579DF26391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288925" y="6994525"/>
            <a:ext cx="1677988" cy="5222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Century Gothic" pitchFamily="34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D4C7235-14B1-471D-9315-DF6ADCB62D9D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948113" y="6994525"/>
            <a:ext cx="2022475" cy="5222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algn="ctr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Century Gothic" pitchFamily="34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DF2D629-A185-4F1A-A064-2E56CCC5DDD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953375" y="6994525"/>
            <a:ext cx="1803400" cy="5222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algn="r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Century Gothic" pitchFamily="34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fld id="{662A3B94-8964-471E-9E74-0B16468DB0A2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1033" name="Θέση κειμένου 7">
            <a:extLst>
              <a:ext uri="{FF2B5EF4-FFF2-40B4-BE49-F238E27FC236}">
                <a16:creationId xmlns:a16="http://schemas.microsoft.com/office/drawing/2014/main" id="{B3279624-D368-413F-81C8-5F60D050FF2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72562" cy="438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n-US"/>
              <a:t>Στυλ κειμένου υποδείγματος</a:t>
            </a:r>
          </a:p>
          <a:p>
            <a:pPr lvl="1"/>
            <a:r>
              <a:rPr lang="el-GR" altLang="en-US"/>
              <a:t>Δεύτερο επίπεδο</a:t>
            </a:r>
          </a:p>
          <a:p>
            <a:pPr lvl="2"/>
            <a:r>
              <a:rPr lang="el-GR" altLang="en-US"/>
              <a:t>Τρίτο επίπεδο</a:t>
            </a:r>
          </a:p>
          <a:p>
            <a:pPr lvl="3"/>
            <a:r>
              <a:rPr lang="el-GR" altLang="en-US"/>
              <a:t>Τέταρτο επίπεδο</a:t>
            </a:r>
          </a:p>
          <a:p>
            <a:pPr lvl="4"/>
            <a:r>
              <a:rPr lang="el-GR" altLang="en-US"/>
              <a:t>Πέμπτο επίπεδο</a:t>
            </a: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/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lang="en-US" sz="4400" kern="1200">
          <a:solidFill>
            <a:srgbClr val="FFFFFF"/>
          </a:solidFill>
          <a:latin typeface="Source Sans Pro" pitchFamily="34"/>
          <a:cs typeface="Tahoma" pitchFamily="2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9pPr>
    </p:titleStyle>
    <p:bodyStyle>
      <a:lvl1pPr algn="l" rtl="0" eaLnBrk="0" fontAlgn="base" hangingPunct="0">
        <a:spcBef>
          <a:spcPct val="0"/>
        </a:spcBef>
        <a:spcAft>
          <a:spcPts val="1413"/>
        </a:spcAft>
        <a:defRPr lang="en-US" sz="3200" kern="1200">
          <a:solidFill>
            <a:schemeClr val="tx1"/>
          </a:solidFill>
          <a:latin typeface="Arial" pitchFamily="18"/>
          <a:cs typeface="Tahoma" pitchFamily="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7460920-1D61-4D01-9A44-74D822819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72688" cy="754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Θέση τίτλου 2">
            <a:extLst>
              <a:ext uri="{FF2B5EF4-FFF2-40B4-BE49-F238E27FC236}">
                <a16:creationId xmlns:a16="http://schemas.microsoft.com/office/drawing/2014/main" id="{0669244A-9162-445F-BAFA-72B2BC30A2D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03238" y="804863"/>
            <a:ext cx="9072562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52" name="Θέση κειμένου 3">
            <a:extLst>
              <a:ext uri="{FF2B5EF4-FFF2-40B4-BE49-F238E27FC236}">
                <a16:creationId xmlns:a16="http://schemas.microsoft.com/office/drawing/2014/main" id="{E86C8E6E-712D-460B-8D00-88DAD85516F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2273300"/>
            <a:ext cx="9072562" cy="438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n-US"/>
              <a:t>Στυλ κειμένου υποδείγματος</a:t>
            </a:r>
          </a:p>
          <a:p>
            <a:pPr lvl="1"/>
            <a:r>
              <a:rPr lang="el-GR" altLang="en-US"/>
              <a:t>Δεύτερο επίπεδο</a:t>
            </a:r>
          </a:p>
          <a:p>
            <a:pPr lvl="2"/>
            <a:r>
              <a:rPr lang="el-GR" altLang="en-US"/>
              <a:t>Τρίτο επίπεδο</a:t>
            </a:r>
          </a:p>
          <a:p>
            <a:pPr lvl="3"/>
            <a:r>
              <a:rPr lang="el-GR" altLang="en-US"/>
              <a:t>Τέταρτο επίπεδο</a:t>
            </a:r>
          </a:p>
          <a:p>
            <a:pPr lvl="4"/>
            <a:r>
              <a:rPr lang="el-GR" altLang="en-US"/>
              <a:t>Πέμπτο επίπεδο</a:t>
            </a:r>
            <a:endParaRPr lang="en-US" altLang="en-US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4F5AD14-BAB1-4487-84D5-401E2AC5900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288925" y="6994525"/>
            <a:ext cx="1676400" cy="5222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Century Gothic" pitchFamily="34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1AC692D1-8BFE-442E-86B6-228876EEC4D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948113" y="6994525"/>
            <a:ext cx="2022475" cy="5222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algn="ctr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Century Gothic" pitchFamily="34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DBBE425A-40AD-453F-B7D0-51E036949C1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953375" y="6994525"/>
            <a:ext cx="1803400" cy="5222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algn="r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Century Gothic" pitchFamily="34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fld id="{AC8BB690-71D7-4A2B-8CF7-BC74E76FACF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 spd="slow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3200" kern="1200">
          <a:solidFill>
            <a:srgbClr val="3399FF"/>
          </a:solidFill>
          <a:latin typeface="Source Sans Pro" pitchFamily="34"/>
          <a:cs typeface="Tahoma" pitchFamily="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9pPr>
    </p:titleStyle>
    <p:bodyStyle>
      <a:lvl1pPr algn="l" rtl="0" eaLnBrk="0" fontAlgn="base" hangingPunct="0">
        <a:spcBef>
          <a:spcPct val="0"/>
        </a:spcBef>
        <a:spcAft>
          <a:spcPts val="1413"/>
        </a:spcAft>
        <a:defRPr lang="en-US" sz="2200" kern="1200">
          <a:solidFill>
            <a:srgbClr val="000000"/>
          </a:solidFill>
          <a:latin typeface="Source Sans Pro" pitchFamily="34"/>
          <a:cs typeface="Tahoma" pitchFamily="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Τίτλος 1">
            <a:extLst>
              <a:ext uri="{FF2B5EF4-FFF2-40B4-BE49-F238E27FC236}">
                <a16:creationId xmlns:a16="http://schemas.microsoft.com/office/drawing/2014/main" id="{5A2400CB-4A8C-4F42-8639-373CDD681982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3824288" y="2844800"/>
            <a:ext cx="5643562" cy="1106488"/>
          </a:xfrm>
        </p:spPr>
        <p:txBody>
          <a:bodyPr wrap="square">
            <a:spAutoFit/>
          </a:bodyPr>
          <a:lstStyle/>
          <a:p>
            <a:pPr eaLnBrk="1"/>
            <a:r>
              <a:rPr lang="el-GR" altLang="en-US" sz="3600">
                <a:latin typeface="Arial" panose="020B0604020202020204" pitchFamily="34" charset="0"/>
                <a:cs typeface="Arial" panose="020B0604020202020204" pitchFamily="34" charset="0"/>
              </a:rPr>
              <a:t>Υπολογιστική Νοημοσύνη</a:t>
            </a:r>
            <a:br>
              <a:rPr lang="el-GR" altLang="en-US" sz="3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l-GR" altLang="en-US" sz="3600">
                <a:latin typeface="Arial" panose="020B0604020202020204" pitchFamily="34" charset="0"/>
                <a:cs typeface="Arial" panose="020B0604020202020204" pitchFamily="34" charset="0"/>
              </a:rPr>
              <a:t>Εργασίες</a:t>
            </a:r>
          </a:p>
        </p:txBody>
      </p:sp>
      <p:sp>
        <p:nvSpPr>
          <p:cNvPr id="5123" name="Υπότιτλος 2">
            <a:extLst>
              <a:ext uri="{FF2B5EF4-FFF2-40B4-BE49-F238E27FC236}">
                <a16:creationId xmlns:a16="http://schemas.microsoft.com/office/drawing/2014/main" id="{CB177872-5FAE-4F73-A8C3-D14055651B82}"/>
              </a:ext>
            </a:extLst>
          </p:cNvPr>
          <p:cNvSpPr txBox="1">
            <a:spLocks noGrp="1" noChangeArrowheads="1"/>
          </p:cNvSpPr>
          <p:nvPr>
            <p:ph type="subTitle" idx="4294967295"/>
          </p:nvPr>
        </p:nvSpPr>
        <p:spPr>
          <a:xfrm>
            <a:off x="5257800" y="4535488"/>
            <a:ext cx="4210050" cy="338137"/>
          </a:xfrm>
        </p:spPr>
        <p:txBody>
          <a:bodyPr wrap="square" anchor="ctr">
            <a:spAutoFit/>
          </a:bodyPr>
          <a:lstStyle/>
          <a:p>
            <a:pPr algn="r" eaLnBrk="1"/>
            <a:r>
              <a:rPr lang="el-GR" altLang="en-US" sz="2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Αλέξανδρος Γαϊτάνης</a:t>
            </a:r>
          </a:p>
        </p:txBody>
      </p:sp>
      <p:sp>
        <p:nvSpPr>
          <p:cNvPr id="5124" name="TextBox 3">
            <a:extLst>
              <a:ext uri="{FF2B5EF4-FFF2-40B4-BE49-F238E27FC236}">
                <a16:creationId xmlns:a16="http://schemas.microsoft.com/office/drawing/2014/main" id="{F8891267-710E-4A04-870B-95ECDC6B4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5856288"/>
            <a:ext cx="4343400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spcAft>
                <a:spcPts val="1413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algn="r" eaLnBrk="1">
              <a:spcAft>
                <a:spcPct val="0"/>
              </a:spcAft>
            </a:pP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ΠΜΣ </a:t>
            </a: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στην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Τεχνητή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Νοημοσύνη</a:t>
            </a:r>
            <a:endParaRPr lang="en-US" altLang="en-US" sz="1600">
              <a:solidFill>
                <a:srgbClr val="FFFFFF"/>
              </a:solidFill>
              <a:ea typeface="Lucida Sans Unicode" panose="020B0602030504020204" pitchFamily="34" charset="0"/>
              <a:cs typeface="Arial" panose="020B0604020202020204" pitchFamily="34" charset="0"/>
            </a:endParaRPr>
          </a:p>
          <a:p>
            <a:pPr algn="r" eaLnBrk="1">
              <a:spcAft>
                <a:spcPct val="0"/>
              </a:spcAft>
            </a:pP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Χειμερινό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Εξάμηνο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2020 - 2021</a:t>
            </a:r>
          </a:p>
          <a:p>
            <a:pPr algn="r" eaLnBrk="1">
              <a:spcAft>
                <a:spcPct val="0"/>
              </a:spcAft>
            </a:pP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Τμήμα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Πληροφορικής</a:t>
            </a:r>
          </a:p>
          <a:p>
            <a:pPr algn="r" eaLnBrk="1">
              <a:spcAft>
                <a:spcPct val="0"/>
              </a:spcAft>
            </a:pP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Αριστοτέλειο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Πανεπιστήμιο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Θεσσαλονίκης</a:t>
            </a:r>
          </a:p>
          <a:p>
            <a:pPr algn="r" eaLnBrk="1">
              <a:spcAft>
                <a:spcPct val="0"/>
              </a:spcAft>
            </a:pPr>
            <a:endParaRPr lang="en-US" altLang="en-US" sz="1600">
              <a:solidFill>
                <a:srgbClr val="FFFFFF"/>
              </a:solidFill>
              <a:ea typeface="Lucida Sans Unicode" panose="020B0602030504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Polynomial SVM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473" y="2105773"/>
            <a:ext cx="3052832" cy="2051526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3B127AB-1155-4BD0-B522-FD72C4B83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0184" y="2105773"/>
            <a:ext cx="2993137" cy="2051526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473" y="4580956"/>
            <a:ext cx="2945523" cy="2156545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9414BAEC-DEE5-4D23-A759-AD1159306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0184" y="4580955"/>
            <a:ext cx="2945523" cy="2156545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3C4FAACB-08A2-4F6F-B317-7032B74A55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9767" y="2085611"/>
            <a:ext cx="2840384" cy="2054331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33703071-17EF-4256-A503-D90DAF54E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2705" y="4580955"/>
            <a:ext cx="2898137" cy="215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99300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RBF SVM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351" y="2098149"/>
            <a:ext cx="2942188" cy="2051526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3B127AB-1155-4BD0-B522-FD72C4B83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8186" y="2075664"/>
            <a:ext cx="2862666" cy="2115939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351" y="4683126"/>
            <a:ext cx="2945523" cy="2115940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9414BAEC-DEE5-4D23-A759-AD1159306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6757" y="4683127"/>
            <a:ext cx="2945523" cy="2115939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A7119C96-7A83-4F83-B9DA-F9C455C140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4079" y="2075664"/>
            <a:ext cx="2860758" cy="2136571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DB00E774-9E17-448C-A765-860C893789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3226" y="4691922"/>
            <a:ext cx="2933632" cy="20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80896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Sigmoid SVM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F50D2860-8119-4F27-A841-8B03AA5D4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654" y="2996942"/>
            <a:ext cx="3957795" cy="2682757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F19DDB56-2157-405C-926D-421E6B487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0695" y="2996941"/>
            <a:ext cx="3855396" cy="268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4631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Nearest Class Centroi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F50D2860-8119-4F27-A841-8B03AA5D4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92" y="2970700"/>
            <a:ext cx="3957795" cy="2781154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F19DDB56-2157-405C-926D-421E6B487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353" y="3002864"/>
            <a:ext cx="3940083" cy="27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54383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PCA + Nearest Neighbors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EDAD5562-6E9F-420D-B9C2-CF2EA9B85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20" y="2978285"/>
            <a:ext cx="3970743" cy="2716825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EDBBF964-338B-40DA-8EE4-B55E0CB65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57" y="2905205"/>
            <a:ext cx="4124613" cy="280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00232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My Linear kPCA + LDA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2E07C535-8915-4A2C-8CEF-2692FB9D0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31" y="4784300"/>
            <a:ext cx="3505763" cy="2380633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89C78EFF-9864-4421-B17E-193A588A3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28" y="2067753"/>
            <a:ext cx="3543603" cy="2380633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25243AA5-9900-49B9-90A6-C5D8DDBB5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944" y="4741994"/>
            <a:ext cx="3543603" cy="2465243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8675DAF4-E37E-4B48-9AFF-11A6586B9C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23" y="2027896"/>
            <a:ext cx="3491504" cy="24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68535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Linear kPCA + LDA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967FD9A-25C5-4AC7-AA0B-2939741A6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62" y="2024699"/>
            <a:ext cx="3543603" cy="2354620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E5B3DBC0-5B1D-4790-A197-231F383A1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877" y="2009708"/>
            <a:ext cx="3370805" cy="2354620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876890C7-E0AD-4219-990A-EE2A8277D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4556" y="4775764"/>
            <a:ext cx="3480273" cy="2406294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1CD5B1DB-85A6-4ED4-8D8C-9B303F827C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25" y="4745387"/>
            <a:ext cx="3575511" cy="253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52581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My Polynomial kPCA + LDA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2E07C535-8915-4A2C-8CEF-2692FB9D0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6129" y="4784300"/>
            <a:ext cx="3407405" cy="2380633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89C78EFF-9864-4421-B17E-193A588A3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5647" y="2067753"/>
            <a:ext cx="3447045" cy="2380633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25243AA5-9900-49B9-90A6-C5D8DDBB5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3944" y="4765244"/>
            <a:ext cx="3543603" cy="2418742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8675DAF4-E37E-4B48-9AFF-11A6586B9C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8188" y="2042530"/>
            <a:ext cx="3463371" cy="238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56708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Polynomial kPCA + LDA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2E07C535-8915-4A2C-8CEF-2692FB9D0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6129" y="4795022"/>
            <a:ext cx="3407405" cy="2359186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89C78EFF-9864-4421-B17E-193A588A3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637" y="2090611"/>
            <a:ext cx="3447045" cy="2334915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25243AA5-9900-49B9-90A6-C5D8DDBB5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3564" y="4765244"/>
            <a:ext cx="3504363" cy="2418742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8675DAF4-E37E-4B48-9AFF-11A6586B9C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8635" y="2091021"/>
            <a:ext cx="3382475" cy="234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06275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My RBF kPCA + LDA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2E07C535-8915-4A2C-8CEF-2692FB9D0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6129" y="4803677"/>
            <a:ext cx="3407405" cy="2341878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89C78EFF-9864-4421-B17E-193A588A3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7029" y="2051656"/>
            <a:ext cx="3407404" cy="2380633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25243AA5-9900-49B9-90A6-C5D8DDBB5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3083" y="4765244"/>
            <a:ext cx="3382650" cy="2418742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8675DAF4-E37E-4B48-9AFF-11A6586B9C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321" y="2042530"/>
            <a:ext cx="3407405" cy="238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76733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Τίτλος 1">
            <a:extLst>
              <a:ext uri="{FF2B5EF4-FFF2-40B4-BE49-F238E27FC236}">
                <a16:creationId xmlns:a16="http://schemas.microsoft.com/office/drawing/2014/main" id="{62D63E16-36B8-415C-B237-B742459AAA2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3211512" y="3204720"/>
            <a:ext cx="3657600" cy="1150234"/>
          </a:xfrm>
        </p:spPr>
        <p:txBody>
          <a:bodyPr wrap="square"/>
          <a:lstStyle/>
          <a:p>
            <a:pPr eaLnBrk="1"/>
            <a:r>
              <a:rPr lang="el-GR" altLang="en-US" sz="48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Εργασία</a:t>
            </a:r>
            <a:r>
              <a:rPr altLang="en-US" sz="48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1+2</a:t>
            </a:r>
          </a:p>
        </p:txBody>
      </p:sp>
      <p:sp>
        <p:nvSpPr>
          <p:cNvPr id="7172" name="Θέση αριθμού διαφάνειας 6">
            <a:extLst>
              <a:ext uri="{FF2B5EF4-FFF2-40B4-BE49-F238E27FC236}">
                <a16:creationId xmlns:a16="http://schemas.microsoft.com/office/drawing/2014/main" id="{DC022C64-F2B3-4350-91F0-C95DA6A347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21898E-74BD-4AC1-9B4F-51DEFAE7C501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RBF kPCA + LDA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2E07C535-8915-4A2C-8CEF-2692FB9D0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0081" y="4803677"/>
            <a:ext cx="3399500" cy="2341878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89C78EFF-9864-4421-B17E-193A588A3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3299" y="2068194"/>
            <a:ext cx="3436788" cy="2379745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25243AA5-9900-49B9-90A6-C5D8DDBB5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3205" y="4808791"/>
            <a:ext cx="3385081" cy="2444162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8675DAF4-E37E-4B48-9AFF-11A6586B9C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1147" y="2068195"/>
            <a:ext cx="3343923" cy="23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16047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Αποτελέσματα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σε ολόκληρο το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training set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38FFD5EF-5AD9-4E89-966E-712426BAC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5935" y="3227998"/>
            <a:ext cx="7507167" cy="222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23106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Αποτελέσματα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στο μικρό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training set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Εικόνα 2" descr="Εικόνα που περιέχει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0F6980FF-5ACE-450A-A37F-33D33E905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50" y="2389405"/>
            <a:ext cx="8808538" cy="389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71630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Τίτλος 1">
            <a:extLst>
              <a:ext uri="{FF2B5EF4-FFF2-40B4-BE49-F238E27FC236}">
                <a16:creationId xmlns:a16="http://schemas.microsoft.com/office/drawing/2014/main" id="{4E0FA47B-4E8A-4D5F-86A1-1FC274F7EC06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Dataset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19" name="Θέση κειμένου 2">
            <a:extLst>
              <a:ext uri="{FF2B5EF4-FFF2-40B4-BE49-F238E27FC236}">
                <a16:creationId xmlns:a16="http://schemas.microsoft.com/office/drawing/2014/main" id="{94D38C96-F3BF-4AD5-B5BC-FDDA6363720D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611982" y="2056288"/>
            <a:ext cx="4427537" cy="3447098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6 τύποι γυαλιού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Μετρήσεις χημικών στοιχείων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Training set: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128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Test set: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86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2" name="Θέση αριθμού διαφάνειας 8">
            <a:extLst>
              <a:ext uri="{FF2B5EF4-FFF2-40B4-BE49-F238E27FC236}">
                <a16:creationId xmlns:a16="http://schemas.microsoft.com/office/drawing/2014/main" id="{96C0E63F-6C65-4D08-9876-50D792CDF6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B9F2D98-1C38-4F4A-805C-2D7809DDBEB4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79780DC8-522D-4F14-9DE5-545A1CDC4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2483" y="1682045"/>
            <a:ext cx="2461768" cy="2804173"/>
          </a:xfrm>
          <a:prstGeom prst="rect">
            <a:avLst/>
          </a:prstGeom>
        </p:spPr>
      </p:pic>
      <p:pic>
        <p:nvPicPr>
          <p:cNvPr id="5" name="Εικόνα 4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F7654EE3-A24D-49B7-8E12-2539871EC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69" y="4784342"/>
            <a:ext cx="3835597" cy="205115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437E8299-452D-48E2-A503-AFC2A3468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238" y="4533829"/>
            <a:ext cx="3587934" cy="241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97171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Τίτλος 1">
            <a:extLst>
              <a:ext uri="{FF2B5EF4-FFF2-40B4-BE49-F238E27FC236}">
                <a16:creationId xmlns:a16="http://schemas.microsoft.com/office/drawing/2014/main" id="{E43AE07D-53C2-4DDD-8200-31A70B4825AB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sp>
        <p:nvSpPr>
          <p:cNvPr id="11267" name="Θέση κειμένου 2">
            <a:extLst>
              <a:ext uri="{FF2B5EF4-FFF2-40B4-BE49-F238E27FC236}">
                <a16:creationId xmlns:a16="http://schemas.microsoft.com/office/drawing/2014/main" id="{76BB39A1-4EB5-4676-8CDE-DAD64867E0B6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3587933"/>
            <a:ext cx="8176067" cy="1892826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Κανονικοποίηση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Standard Scaling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Parameter tuning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 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5-fold cross-validation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Τελική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στο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test set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Μετρική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: F1 weighted</a:t>
            </a:r>
          </a:p>
        </p:txBody>
      </p:sp>
      <p:sp>
        <p:nvSpPr>
          <p:cNvPr id="11270" name="Θέση αριθμού διαφάνειας 8">
            <a:extLst>
              <a:ext uri="{FF2B5EF4-FFF2-40B4-BE49-F238E27FC236}">
                <a16:creationId xmlns:a16="http://schemas.microsoft.com/office/drawing/2014/main" id="{29812DD9-C047-4173-A88D-9912C5CDA6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BB013C5-D28E-4B92-8C68-F9D310B51E8B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623298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Τίτλος 1">
            <a:extLst>
              <a:ext uri="{FF2B5EF4-FFF2-40B4-BE49-F238E27FC236}">
                <a16:creationId xmlns:a16="http://schemas.microsoft.com/office/drawing/2014/main" id="{62D63E16-36B8-415C-B237-B742459AAA2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850900"/>
            <a:ext cx="9072562" cy="1171575"/>
          </a:xfrm>
        </p:spPr>
        <p:txBody>
          <a:bodyPr wrap="square"/>
          <a:lstStyle/>
          <a:p>
            <a:pPr eaLnBrk="1"/>
            <a:r>
              <a:rPr lang="el-GR" altLang="en-US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Εργασία</a:t>
            </a:r>
            <a:r>
              <a:rPr altLang="en-US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1+2</a:t>
            </a:r>
          </a:p>
        </p:txBody>
      </p:sp>
      <p:sp>
        <p:nvSpPr>
          <p:cNvPr id="7171" name="Θέση κειμένου 2">
            <a:extLst>
              <a:ext uri="{FF2B5EF4-FFF2-40B4-BE49-F238E27FC236}">
                <a16:creationId xmlns:a16="http://schemas.microsoft.com/office/drawing/2014/main" id="{F3C8C7D4-86AB-4D0E-93F4-5E242A0DE1B2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2273300"/>
            <a:ext cx="9072562" cy="3627438"/>
          </a:xfrm>
        </p:spPr>
        <p:txBody>
          <a:bodyPr wrap="square" anchor="ctr"/>
          <a:lstStyle/>
          <a:p>
            <a:pPr marL="342900" indent="-342900" eaLnBrk="1">
              <a:buSzPct val="45000"/>
              <a:buFont typeface="Arial" panose="020B0604020202020204" pitchFamily="34" charset="0"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Κατηγοριοποίηση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 typeface="Arial" panose="020B0604020202020204" pitchFamily="34" charset="0"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Υλοποίηση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και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αλγορίθμων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: SVM, kPCA και LDA</a:t>
            </a:r>
          </a:p>
          <a:p>
            <a:pPr marL="342900" indent="-342900" eaLnBrk="1">
              <a:buSzPct val="45000"/>
              <a:buFont typeface="Arial" panose="020B0604020202020204" pitchFamily="34" charset="0"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Σύγκριση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 τους αντίστοιχους αλγόριθμους της βιβλιοθήκης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sklearn</a:t>
            </a:r>
          </a:p>
        </p:txBody>
      </p:sp>
      <p:sp>
        <p:nvSpPr>
          <p:cNvPr id="7172" name="Θέση αριθμού διαφάνειας 6">
            <a:extLst>
              <a:ext uri="{FF2B5EF4-FFF2-40B4-BE49-F238E27FC236}">
                <a16:creationId xmlns:a16="http://schemas.microsoft.com/office/drawing/2014/main" id="{DC022C64-F2B3-4350-91F0-C95DA6A347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21898E-74BD-4AC1-9B4F-51DEFAE7C501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154183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Τίτλος 1">
            <a:extLst>
              <a:ext uri="{FF2B5EF4-FFF2-40B4-BE49-F238E27FC236}">
                <a16:creationId xmlns:a16="http://schemas.microsoft.com/office/drawing/2014/main" id="{4E0FA47B-4E8A-4D5F-86A1-1FC274F7EC06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Dataset 1 - MNIST</a:t>
            </a:r>
          </a:p>
        </p:txBody>
      </p:sp>
      <p:sp>
        <p:nvSpPr>
          <p:cNvPr id="9219" name="Θέση κειμένου 2">
            <a:extLst>
              <a:ext uri="{FF2B5EF4-FFF2-40B4-BE49-F238E27FC236}">
                <a16:creationId xmlns:a16="http://schemas.microsoft.com/office/drawing/2014/main" id="{94D38C96-F3BF-4AD5-B5BC-FDDA6363720D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2403475"/>
            <a:ext cx="4427537" cy="4124325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Ασ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πρόμαυρες εικόνες απο χειρόγραφα ψηφία 0-9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Training set: 60,000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Test set: 10,000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Μικρό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training set: 10,000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Μέγεθος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εικόνας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: 28x28 = 784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Κατηγοριοποίηση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σε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ζυγούς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και </a:t>
            </a:r>
            <a:r>
              <a:rPr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μονούς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α</a:t>
            </a:r>
            <a:r>
              <a:rPr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ριθμούς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Labels: -1, 1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8818F45B-15BC-4317-8BCA-F9BA54B37FD8}"/>
              </a:ext>
            </a:extLst>
          </p:cNvPr>
          <p:cNvPicPr>
            <a:picLocks noGrp="1" noChangeAspect="1" noChangeArrowheads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7800" y="2514600"/>
            <a:ext cx="4425950" cy="819150"/>
          </a:xfrm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C8EB8225-655C-46A0-8408-BC8CF0669E51}"/>
              </a:ext>
            </a:extLst>
          </p:cNvPr>
          <p:cNvPicPr>
            <a:picLocks noGrp="1" noChangeAspect="1" noChangeArrowheads="1"/>
          </p:cNvPicPr>
          <p:nvPr>
            <p:ph type="pic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15000" y="3886200"/>
            <a:ext cx="3657600" cy="2743200"/>
          </a:xfrm>
        </p:spPr>
      </p:pic>
      <p:sp>
        <p:nvSpPr>
          <p:cNvPr id="9222" name="Θέση αριθμού διαφάνειας 8">
            <a:extLst>
              <a:ext uri="{FF2B5EF4-FFF2-40B4-BE49-F238E27FC236}">
                <a16:creationId xmlns:a16="http://schemas.microsoft.com/office/drawing/2014/main" id="{96C0E63F-6C65-4D08-9876-50D792CDF6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B9F2D98-1C38-4F4A-805C-2D7809DDBEB4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Τίτλος 1">
            <a:extLst>
              <a:ext uri="{FF2B5EF4-FFF2-40B4-BE49-F238E27FC236}">
                <a16:creationId xmlns:a16="http://schemas.microsoft.com/office/drawing/2014/main" id="{E43AE07D-53C2-4DDD-8200-31A70B4825AB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sp>
        <p:nvSpPr>
          <p:cNvPr id="11267" name="Θέση κειμένου 2">
            <a:extLst>
              <a:ext uri="{FF2B5EF4-FFF2-40B4-BE49-F238E27FC236}">
                <a16:creationId xmlns:a16="http://schemas.microsoft.com/office/drawing/2014/main" id="{76BB39A1-4EB5-4676-8CDE-DAD64867E0B6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2403535"/>
            <a:ext cx="4615903" cy="4124206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Κανονικοποίηση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στο [0, 1]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Μείωση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διάστασης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με PCA από 784 σε 87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Δι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ατήρηση 90% της πληροφορίας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Stratified holdout: 60% - 40%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Parameter tuning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αξιολογώντας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στο validation set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Τελική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στο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test set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Μετρική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: Accuracy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2C185012-1DF7-46FF-96A3-510253701E71}"/>
              </a:ext>
            </a:extLst>
          </p:cNvPr>
          <p:cNvPicPr>
            <a:picLocks noGrp="1" noChangeAspect="1" noChangeArrowheads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02313" y="2273300"/>
            <a:ext cx="3125787" cy="2090738"/>
          </a:xfrm>
        </p:spPr>
      </p:pic>
      <p:pic>
        <p:nvPicPr>
          <p:cNvPr id="11269" name="Picture 5">
            <a:extLst>
              <a:ext uri="{FF2B5EF4-FFF2-40B4-BE49-F238E27FC236}">
                <a16:creationId xmlns:a16="http://schemas.microsoft.com/office/drawing/2014/main" id="{12D3B924-B4E1-4CBA-9F86-7967471DB5DC}"/>
              </a:ext>
            </a:extLst>
          </p:cNvPr>
          <p:cNvPicPr>
            <a:picLocks noGrp="1" noChangeAspect="1" noChangeArrowheads="1"/>
          </p:cNvPicPr>
          <p:nvPr>
            <p:ph type="pic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70563" y="4562475"/>
            <a:ext cx="3189287" cy="2090738"/>
          </a:xfrm>
        </p:spPr>
      </p:pic>
      <p:sp>
        <p:nvSpPr>
          <p:cNvPr id="11270" name="Θέση αριθμού διαφάνειας 8">
            <a:extLst>
              <a:ext uri="{FF2B5EF4-FFF2-40B4-BE49-F238E27FC236}">
                <a16:creationId xmlns:a16="http://schemas.microsoft.com/office/drawing/2014/main" id="{29812DD9-C047-4173-A88D-9912C5CDA6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BB013C5-D28E-4B92-8C68-F9D310B51E8B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Τίτλος 1">
            <a:extLst>
              <a:ext uri="{FF2B5EF4-FFF2-40B4-BE49-F238E27FC236}">
                <a16:creationId xmlns:a16="http://schemas.microsoft.com/office/drawing/2014/main" id="{DFBD0103-3B53-4A06-BC6F-2295F4982BBB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</a:p>
        </p:txBody>
      </p:sp>
      <p:sp>
        <p:nvSpPr>
          <p:cNvPr id="13315" name="Θέση κειμένου 2">
            <a:extLst>
              <a:ext uri="{FF2B5EF4-FFF2-40B4-BE49-F238E27FC236}">
                <a16:creationId xmlns:a16="http://schemas.microsoft.com/office/drawing/2014/main" id="{97F9E7D2-C5A3-47EB-BBA6-40044690019A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3349625"/>
            <a:ext cx="9072562" cy="2232025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Linear, Polynomial, RBF kernels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Εύρεση πολλαπλασιαστών 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Lagrange του δυϊκού προβλήματους του SVM με Quadratic Programming Solver CVXOPT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Support vectors – tolerances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Σύγκριση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sklearn.svm.SVC</a:t>
            </a:r>
          </a:p>
        </p:txBody>
      </p:sp>
      <p:sp>
        <p:nvSpPr>
          <p:cNvPr id="13316" name="Θέση αριθμού διαφάνειας 6">
            <a:extLst>
              <a:ext uri="{FF2B5EF4-FFF2-40B4-BE49-F238E27FC236}">
                <a16:creationId xmlns:a16="http://schemas.microsoft.com/office/drawing/2014/main" id="{0CDBB50F-0A26-499F-BDD5-2914543232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66C0718-9F42-494B-A34A-D89DBDF5C2D4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Θέση αριθμού διαφάνειας 3">
            <a:extLst>
              <a:ext uri="{FF2B5EF4-FFF2-40B4-BE49-F238E27FC236}">
                <a16:creationId xmlns:a16="http://schemas.microsoft.com/office/drawing/2014/main" id="{6C6CFE2E-BEB4-46BC-80D7-C481907B46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2E4C0A0-6D77-4A0D-B32F-28F3B4D2E99E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5363" name="Τίτλος 1">
            <a:extLst>
              <a:ext uri="{FF2B5EF4-FFF2-40B4-BE49-F238E27FC236}">
                <a16:creationId xmlns:a16="http://schemas.microsoft.com/office/drawing/2014/main" id="{492FB104-1446-4036-8D60-DC6ADFF5266E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850900"/>
            <a:ext cx="9072562" cy="1171575"/>
          </a:xfrm>
        </p:spPr>
        <p:txBody>
          <a:bodyPr wrap="square"/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kPCA</a:t>
            </a:r>
          </a:p>
        </p:txBody>
      </p:sp>
      <p:sp>
        <p:nvSpPr>
          <p:cNvPr id="15364" name="Θέση κειμένου 2">
            <a:extLst>
              <a:ext uri="{FF2B5EF4-FFF2-40B4-BE49-F238E27FC236}">
                <a16:creationId xmlns:a16="http://schemas.microsoft.com/office/drawing/2014/main" id="{4E62A4FA-89CB-4B9A-AD98-E4F3CD409902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2273300"/>
            <a:ext cx="9072562" cy="3627438"/>
          </a:xfrm>
        </p:spPr>
        <p:txBody>
          <a:bodyPr wrap="square" anchor="ctr"/>
          <a:lstStyle/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Polynomial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και RBF </a:t>
            </a:r>
            <a:r>
              <a:rPr lang="el-G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kernels</a:t>
            </a:r>
            <a:endParaRPr lang="el-G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Υπολογισμός του </a:t>
            </a:r>
            <a:r>
              <a:rPr lang="el-G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Centralized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 Gramian </a:t>
            </a:r>
            <a:r>
              <a:rPr lang="el-G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endParaRPr lang="el-G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Ταξινόμηση μη μηδενικών ιδιοτιμών </a:t>
            </a:r>
            <a:r>
              <a:rPr lang="el-G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απο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 την μικρότερη στη μεγαλύτερη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Προβολή των δειγμάτων στον χώρο που έχει ως βάση τα αντίστοιχα </a:t>
            </a:r>
            <a:r>
              <a:rPr lang="el-G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ιδιοδιανύσματα</a:t>
            </a:r>
            <a:endParaRPr lang="el-G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Σύγκριση με </a:t>
            </a:r>
            <a:r>
              <a:rPr lang="el-G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sklearn.decomposition.KernelPCA</a:t>
            </a:r>
            <a:endParaRPr lang="el-G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Θέση αριθμού διαφάνειας 3">
            <a:extLst>
              <a:ext uri="{FF2B5EF4-FFF2-40B4-BE49-F238E27FC236}">
                <a16:creationId xmlns:a16="http://schemas.microsoft.com/office/drawing/2014/main" id="{74E15AF6-0AC3-4F10-B892-B10134D996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1B78275-C2EB-40F9-87BB-EA15CE7F5EB9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altLang="en-US" sz="1400" dirty="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7411" name="Τίτλος 1">
            <a:extLst>
              <a:ext uri="{FF2B5EF4-FFF2-40B4-BE49-F238E27FC236}">
                <a16:creationId xmlns:a16="http://schemas.microsoft.com/office/drawing/2014/main" id="{65C9E1B4-1BB4-4638-BC5B-759FAC644D84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LDA</a:t>
            </a:r>
          </a:p>
        </p:txBody>
      </p:sp>
      <p:sp>
        <p:nvSpPr>
          <p:cNvPr id="17412" name="Θέση κειμένου 2">
            <a:extLst>
              <a:ext uri="{FF2B5EF4-FFF2-40B4-BE49-F238E27FC236}">
                <a16:creationId xmlns:a16="http://schemas.microsoft.com/office/drawing/2014/main" id="{C29198A6-7809-414C-B8EB-78F425B3B201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457200" y="2224088"/>
            <a:ext cx="9070975" cy="554037"/>
          </a:xfrm>
        </p:spPr>
        <p:txBody>
          <a:bodyPr wrap="square" anchor="ctr">
            <a:spAutoFit/>
          </a:bodyPr>
          <a:lstStyle/>
          <a:p>
            <a:pPr marL="285750" indent="-285750" eaLnBrk="1">
              <a:buSzPct val="45000"/>
              <a:buFontTx/>
              <a:buChar char="•"/>
            </a:pPr>
            <a:r>
              <a:rPr lang="el-GR" altLang="en-US" sz="1800">
                <a:latin typeface="Arial" panose="020B0604020202020204" pitchFamily="34" charset="0"/>
                <a:cs typeface="Arial" panose="020B0604020202020204" pitchFamily="34" charset="0"/>
              </a:rPr>
              <a:t>Tα δείγματα προβάλλονται πάνω στο διάνυσμα </a:t>
            </a:r>
            <a:r>
              <a:rPr lang="el-GR" altLang="en-US" sz="1800" i="1">
                <a:latin typeface="Arial" panose="020B0604020202020204" pitchFamily="34" charset="0"/>
                <a:cs typeface="Arial" panose="020B0604020202020204" pitchFamily="34" charset="0"/>
              </a:rPr>
              <a:t>w.</a:t>
            </a:r>
            <a:r>
              <a:rPr lang="el-GR" alt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800" i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l-GR" altLang="en-US" sz="1800" i="1" baseline="-3300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l-GR" altLang="en-US" sz="1800">
                <a:latin typeface="Arial" panose="020B0604020202020204" pitchFamily="34" charset="0"/>
                <a:cs typeface="Arial" panose="020B0604020202020204" pitchFamily="34" charset="0"/>
              </a:rPr>
              <a:t> είναι o within-class scatter matrix και </a:t>
            </a:r>
            <a:r>
              <a:rPr lang="el-GR" altLang="en-US" sz="1800" i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l-GR" altLang="en-US" sz="1800" i="1" baseline="-33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l-GR" alt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l-GR" altLang="en-US" sz="1800" i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l-GR" altLang="en-US" sz="1800" i="1" baseline="-33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l-GR" altLang="en-US" sz="1800">
                <a:latin typeface="Arial" panose="020B0604020202020204" pitchFamily="34" charset="0"/>
                <a:cs typeface="Arial" panose="020B0604020202020204" pitchFamily="34" charset="0"/>
              </a:rPr>
              <a:t> τα μέσα διανύσματα των κλάσεων.</a:t>
            </a:r>
            <a:endParaRPr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3" name="Picture 5">
            <a:extLst>
              <a:ext uri="{FF2B5EF4-FFF2-40B4-BE49-F238E27FC236}">
                <a16:creationId xmlns:a16="http://schemas.microsoft.com/office/drawing/2014/main" id="{D835202C-6753-45CC-96CB-FCA14FC3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919" y="2992607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Θέση κειμένου 4">
            <a:extLst>
              <a:ext uri="{FF2B5EF4-FFF2-40B4-BE49-F238E27FC236}">
                <a16:creationId xmlns:a16="http://schemas.microsoft.com/office/drawing/2014/main" id="{A536E1DC-4779-4DEB-856F-D912A5057C9A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457199" y="3889113"/>
            <a:ext cx="9070975" cy="1010533"/>
          </a:xfrm>
        </p:spPr>
        <p:txBody>
          <a:bodyPr wrap="square" anchor="ctr">
            <a:spAutoFit/>
          </a:bodyPr>
          <a:lstStyle/>
          <a:p>
            <a:pPr marL="285750" indent="-285750" eaLnBrk="1">
              <a:buSzPct val="45000"/>
              <a:buFontTx/>
              <a:buChar char="•"/>
            </a:pP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Τι γίνεται 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αν ο </a:t>
            </a:r>
            <a:r>
              <a:rPr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altLang="en-US" sz="1800" i="1" baseline="-33000" dirty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δεν είναι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αντιστρέψιμος;</a:t>
            </a:r>
          </a:p>
          <a:p>
            <a:pPr marL="285750" indent="-285750" eaLnBrk="1">
              <a:buSzPct val="45000"/>
              <a:buFontTx/>
              <a:buChar char="•"/>
            </a:pP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Μπορούμε να χρησιμοποιούμε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τον ψευδοαντίστροφο του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altLang="en-US" sz="1800" i="1" baseline="-330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είναι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ο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διαγώνιος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πίνακας με τις ιδιοτιμές του </a:t>
            </a:r>
            <a:r>
              <a:rPr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altLang="en-US" sz="1800" i="1" baseline="-330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και </a:t>
            </a:r>
            <a:r>
              <a:rPr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ο πίνακας με τα ιδιοδιανύσματα ως στήλες.</a:t>
            </a:r>
          </a:p>
        </p:txBody>
      </p:sp>
      <p:sp>
        <p:nvSpPr>
          <p:cNvPr id="17415" name="Θέση κειμένου 5">
            <a:extLst>
              <a:ext uri="{FF2B5EF4-FFF2-40B4-BE49-F238E27FC236}">
                <a16:creationId xmlns:a16="http://schemas.microsoft.com/office/drawing/2014/main" id="{895E9401-1DE2-4484-A106-CD1D4BACA865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457198" y="6093003"/>
            <a:ext cx="9070975" cy="553998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Σύγκριση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με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sklearn.discriminant_analysis.LinearDiscriminantAnalysis ο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οποίος χρησιμοποιεί 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svd solver</a:t>
            </a:r>
            <a:endParaRPr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ABFC952D-98FE-4294-AED5-9E8988A28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87" y="5143501"/>
            <a:ext cx="18288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Linear SVM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73" y="2055411"/>
            <a:ext cx="2975841" cy="2129900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3B127AB-1155-4BD0-B522-FD72C4B83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987" y="2044698"/>
            <a:ext cx="3072403" cy="2151325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73" y="4656383"/>
            <a:ext cx="3034945" cy="2168547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9414BAEC-DEE5-4D23-A759-AD1159306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8" y="4558605"/>
            <a:ext cx="3237361" cy="2233486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53ACF345-D55A-442E-9D68-BEA76276EB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638" y="2021233"/>
            <a:ext cx="3120014" cy="2164078"/>
          </a:xfrm>
          <a:prstGeom prst="rect">
            <a:avLst/>
          </a:prstGeom>
        </p:spPr>
      </p:pic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32" y="4623687"/>
            <a:ext cx="3034945" cy="216840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blue-squa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-squares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386</Words>
  <Application>Microsoft Office PowerPoint</Application>
  <PresentationFormat>Προσαρμογή</PresentationFormat>
  <Paragraphs>91</Paragraphs>
  <Slides>24</Slides>
  <Notes>24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2</vt:i4>
      </vt:variant>
      <vt:variant>
        <vt:lpstr>Τίτλοι διαφανειών</vt:lpstr>
      </vt:variant>
      <vt:variant>
        <vt:i4>24</vt:i4>
      </vt:variant>
    </vt:vector>
  </HeadingPairs>
  <TitlesOfParts>
    <vt:vector size="31" baseType="lpstr">
      <vt:lpstr>Arial</vt:lpstr>
      <vt:lpstr>Calibri</vt:lpstr>
      <vt:lpstr>Century Gothic</vt:lpstr>
      <vt:lpstr>Source Sans Pro</vt:lpstr>
      <vt:lpstr>Times New Roman</vt:lpstr>
      <vt:lpstr>blue-squares</vt:lpstr>
      <vt:lpstr>blue-squares1</vt:lpstr>
      <vt:lpstr>Υπολογιστική Νοημοσύνη Εργασίες</vt:lpstr>
      <vt:lpstr>Εργασία 1+2</vt:lpstr>
      <vt:lpstr>Εργασία 1+2</vt:lpstr>
      <vt:lpstr>Dataset 1 - MNIST</vt:lpstr>
      <vt:lpstr>Pipeline</vt:lpstr>
      <vt:lpstr>SVM</vt:lpstr>
      <vt:lpstr>kPCA</vt:lpstr>
      <vt:lpstr>LDA</vt:lpstr>
      <vt:lpstr>Linear SVM</vt:lpstr>
      <vt:lpstr>Polynomial SVM</vt:lpstr>
      <vt:lpstr>RBF SVM</vt:lpstr>
      <vt:lpstr>Sigmoid SVM</vt:lpstr>
      <vt:lpstr>Nearest Class Centroid</vt:lpstr>
      <vt:lpstr>PCA + Nearest Neighbors</vt:lpstr>
      <vt:lpstr>My Linear kPCA + LDA</vt:lpstr>
      <vt:lpstr>Linear kPCA + LDA</vt:lpstr>
      <vt:lpstr>My Polynomial kPCA + LDA</vt:lpstr>
      <vt:lpstr>Polynomial kPCA + LDA</vt:lpstr>
      <vt:lpstr>My RBF kPCA + LDA</vt:lpstr>
      <vt:lpstr>RBF kPCA + LDA</vt:lpstr>
      <vt:lpstr>Αποτελέσματα σε ολόκληρο το training set</vt:lpstr>
      <vt:lpstr>Αποτελέσματα στο μικρό training set</vt:lpstr>
      <vt:lpstr>Dataset 2</vt:lpstr>
      <vt:lpstr>Pipeline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Xinxinli Blue Squares</dc:title>
  <dc:subject>Presentation Template Design-9</dc:subject>
  <dc:creator>Αλέξανδρος Γαϊτάνης</dc:creator>
  <cp:keywords>Apache OpenOffice business</cp:keywords>
  <dc:description>Background design by Yun Chao Xu. Template implementation by Xin Li. 
2013/1/9</dc:description>
  <cp:lastModifiedBy>Alex Gaitanis</cp:lastModifiedBy>
  <cp:revision>123</cp:revision>
  <dcterms:created xsi:type="dcterms:W3CDTF">2021-01-13T22:46:11Z</dcterms:created>
  <dcterms:modified xsi:type="dcterms:W3CDTF">2021-01-15T20:03:26Z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">
    <vt:lpwstr>BSD (http://templates.services.openoffice.org/bsd-license)</vt:lpwstr>
  </property>
</Properties>
</file>